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ebm" ContentType="audi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571" r:id="rId5"/>
    <p:sldId id="303" r:id="rId6"/>
    <p:sldId id="603" r:id="rId7"/>
    <p:sldId id="594" r:id="rId8"/>
    <p:sldId id="604" r:id="rId9"/>
    <p:sldId id="605" r:id="rId10"/>
    <p:sldId id="606" r:id="rId11"/>
    <p:sldId id="607" r:id="rId12"/>
    <p:sldId id="608" r:id="rId13"/>
    <p:sldId id="609" r:id="rId14"/>
    <p:sldId id="610" r:id="rId15"/>
    <p:sldId id="5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8E"/>
    <a:srgbClr val="1E1E1E"/>
    <a:srgbClr val="00C3A6"/>
    <a:srgbClr val="FDE0D3"/>
    <a:srgbClr val="438018"/>
    <a:srgbClr val="FFF5D5"/>
    <a:srgbClr val="F7F7F7"/>
    <a:srgbClr val="FF979E"/>
    <a:srgbClr val="DFEEDB"/>
    <a:srgbClr val="D6E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8845A-382A-6FE8-3100-98D7DA87B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F75A6-FB45-6584-3F91-DEA9234754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A337F-7ED4-42AE-B920-7FB96DE012BF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29F4-C305-A4D2-10EA-9DE88C1A4C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DD71B-5A7D-0B65-A979-0645781E6A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48E21-638F-4911-BC4C-7F2E060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media1.webm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84FDA-89E9-4666-B923-CAECE7EE4607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2A11F-9F2A-4DB4-829F-C79333121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1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7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801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44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00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85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31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83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377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466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50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75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9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802F-45D4-4017-B94E-83132B484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9448D-0CFA-57DE-FD73-C438B2FCB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F1199-2246-73A0-E6C1-17314CD8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3E04-15BA-036A-695B-4836B779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86F45-BB39-9AA0-374B-C29B3215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9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F1F3-70CA-0F3D-D27B-27FD994C4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59758-4422-E8EC-F820-F58C705B0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74453-05A2-B40A-CDE6-01AC04510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646DC-17B5-9D81-DF93-E8279C2F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FEC3B-F275-B387-E747-58BA918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2920-2DD2-9DDD-642C-863817B50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4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7EFE-7FA2-970B-AFD6-27FE6E3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07835-9494-7482-46E0-4F4A8593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22664-5ADE-1AA9-BA77-D34926E9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8970C-F6CE-4C24-E349-8751853C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1ED78-4269-9B86-24DB-A5FB7D1D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8B45D9-9469-F7E0-8C1B-E8403AA66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E671A-0596-61CC-7C6B-06C9332E5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FDF64-209A-0B41-0DC6-0110E686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F9396-A40C-78D6-248F-FA1B7DC5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DDB0-2717-6E7D-8C4F-9EB521BD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138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D640-3C2A-01B0-A43E-C6216FEE6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21" y="-14034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3792086-FC03-206E-7601-27A403E8DC95}"/>
              </a:ext>
            </a:extLst>
          </p:cNvPr>
          <p:cNvCxnSpPr>
            <a:cxnSpLocks/>
          </p:cNvCxnSpPr>
          <p:nvPr userDrawn="1"/>
        </p:nvCxnSpPr>
        <p:spPr>
          <a:xfrm>
            <a:off x="733697" y="933269"/>
            <a:ext cx="4321629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B25432A-39C4-648E-240A-3AE503A6E7E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231346" cy="5355727"/>
          </a:xfrm>
        </p:spPr>
        <p:txBody>
          <a:bodyPr>
            <a:normAutofit/>
          </a:bodyPr>
          <a:lstStyle>
            <a:lvl1pPr>
              <a:defRPr sz="1800">
                <a:solidFill>
                  <a:srgbClr val="002060"/>
                </a:solidFill>
                <a:latin typeface="Daytona" panose="020B0604030500040204" pitchFamily="34" charset="0"/>
              </a:defRPr>
            </a:lvl1pPr>
            <a:lvl2pPr>
              <a:defRPr sz="1600">
                <a:solidFill>
                  <a:srgbClr val="002060"/>
                </a:solidFill>
                <a:latin typeface="Daytona" panose="020B0604030500040204" pitchFamily="34" charset="0"/>
              </a:defRPr>
            </a:lvl2pPr>
            <a:lvl3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3pPr>
            <a:lvl4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4pPr>
            <a:lvl5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7126680F-CF2F-305C-5CB2-8A8F16160FE4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51016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0C-6996-0B8B-273B-BEE0DFD2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58" y="2533559"/>
            <a:ext cx="10515600" cy="1325563"/>
          </a:xfr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7D5F6C34-13CA-435F-3DB2-17AF82ED5B03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4726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5">
            <a:extLst>
              <a:ext uri="{FF2B5EF4-FFF2-40B4-BE49-F238E27FC236}">
                <a16:creationId xmlns:a16="http://schemas.microsoft.com/office/drawing/2014/main" id="{EB021C8E-75A6-4BC4-E613-A675AA229C7D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58084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8E78-1B3B-283C-3F78-569E34D2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8AF6-EAD7-D3B8-9ED6-D1890390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F754A-DFED-ADEF-479D-E25A3679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95C09-208C-1564-B3C2-CC2BC735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1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21C5-BB9C-EF1F-FE43-654EE1E7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BAA8-756C-1AED-FC95-E235066F0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3207-8238-C656-970E-984C6474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DF780-8FE4-04DE-6E05-6C467643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200B9-B03B-D829-8A1B-65B25649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47DE-D3C5-CBE9-911C-C1EDD313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00626-8654-A7DC-969F-80D0C588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055A1-0DE3-DA42-518E-0983378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8BE7-B3FC-42F3-1286-7E09FDCD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F47A4-6D82-50B0-41CA-E8325C4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4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74B0-0C15-8E64-D9F1-E03E7377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916E-59DB-B72D-D483-A94A6C52B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A6B5-441B-9004-F02F-FFB717B3C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2CDF8-5E93-4B69-2A4F-7C072271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96E55-6593-48F9-D52B-AEBB0BEF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3C3EB-1C87-6A35-403C-8292F1DD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6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DC3ED-86E7-049B-E214-103861959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643C8-2291-915E-D691-D14122DB6F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26A30F-18C5-AB23-091E-20D5163BC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60E98-45CF-E79A-624C-3F810B03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3879"/>
            <a:ext cx="5157787" cy="422779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952786"/>
            <a:ext cx="5157787" cy="5725103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6" y="222540"/>
            <a:ext cx="5183188" cy="406255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952789"/>
            <a:ext cx="5183188" cy="5725102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980C7A-9353-DD12-B5EC-1C4DC4B09870}"/>
              </a:ext>
            </a:extLst>
          </p:cNvPr>
          <p:cNvCxnSpPr>
            <a:cxnSpLocks/>
          </p:cNvCxnSpPr>
          <p:nvPr userDrawn="1"/>
        </p:nvCxnSpPr>
        <p:spPr>
          <a:xfrm>
            <a:off x="839788" y="794723"/>
            <a:ext cx="1041010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15">
            <a:extLst>
              <a:ext uri="{FF2B5EF4-FFF2-40B4-BE49-F238E27FC236}">
                <a16:creationId xmlns:a16="http://schemas.microsoft.com/office/drawing/2014/main" id="{E4B3AFD1-33D1-1062-581E-0ED4CE8AA26A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174645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B8EF-8ACF-25A5-1FBD-926991C7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B1E2A-EE4A-98DF-E11D-B84D37DB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5555B-F892-9726-33E0-B7A1F889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DA9CF-E21D-74F1-63C0-EBAC13FF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2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7D7EBC-ADA8-C1D7-7D8D-4652DF4C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B2858-B735-E2EA-F2EE-C2C1BE80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31781-76B6-B196-3B78-A144E74F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7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3F15-E279-A553-3D14-BB21AD57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26DF-3570-CA58-4635-A51FA487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F2026-EACD-759B-9949-8F45CBBBA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07CA9-53C7-9268-9873-A59FF8A4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19A30-6E31-E32B-0254-F7FB2B8D1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81BD8-D04D-82A7-8227-F5A993D4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2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E555E5-B090-E1F8-A511-5DCD0EB3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78A22-AF92-23D6-991D-68D1F449C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7A6D2-AF2C-F494-6F1C-5381A9AA2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B57E-93DF-4C4E-98FE-96B8DE2C473C}" type="datetimeFigureOut">
              <a:rPr lang="en-US" smtClean="0"/>
              <a:t>4/8/2025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74725-373C-FD20-AE41-AAA513611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3CD4E-873A-A14C-8BC9-0CE2134A3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31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4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2" r:id="rId14"/>
    <p:sldLayoutId id="2147483663" r:id="rId15"/>
    <p:sldLayoutId id="214748366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webm"/><Relationship Id="rId7" Type="http://schemas.openxmlformats.org/officeDocument/2006/relationships/image" Target="../media/image3.png"/><Relationship Id="rId2" Type="http://schemas.microsoft.com/office/2007/relationships/media" Target="../media/media1.webm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.xml"/><Relationship Id="rId4" Type="http://schemas.openxmlformats.org/officeDocument/2006/relationships/image" Target="../media/image8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A6A0F7-2D9D-EA09-9C32-B0CB75D8E186}"/>
              </a:ext>
            </a:extLst>
          </p:cNvPr>
          <p:cNvSpPr txBox="1"/>
          <p:nvPr/>
        </p:nvSpPr>
        <p:spPr>
          <a:xfrm>
            <a:off x="1473960" y="2210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rgbClr val="66858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F7EB2F-430F-2C16-9542-360895D9AA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6810"/>
          <a:stretch/>
        </p:blipFill>
        <p:spPr>
          <a:xfrm>
            <a:off x="2215662" y="2047210"/>
            <a:ext cx="2575728" cy="2763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02FAA3-F7DD-1347-8D20-51A4AA0589B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190"/>
          <a:stretch/>
        </p:blipFill>
        <p:spPr>
          <a:xfrm>
            <a:off x="4791391" y="2047210"/>
            <a:ext cx="5184949" cy="2763580"/>
          </a:xfrm>
          <a:prstGeom prst="rect">
            <a:avLst/>
          </a:prstGeom>
        </p:spPr>
      </p:pic>
      <p:pic>
        <p:nvPicPr>
          <p:cNvPr id="4" name="Sound Logo 17 Friendly Logo Opener">
            <a:hlinkClick r:id="" action="ppaction://media"/>
            <a:extLst>
              <a:ext uri="{FF2B5EF4-FFF2-40B4-BE49-F238E27FC236}">
                <a16:creationId xmlns:a16="http://schemas.microsoft.com/office/drawing/2014/main" id="{6D30D881-786C-533C-318B-0C45AEE9CE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426" y="98426"/>
            <a:ext cx="487363" cy="48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A0029F-8892-17EF-76DE-DF7CAA5F64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"/>
            <a:ext cx="1257300" cy="15716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414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5480-D9C5-663F-57F5-4F6C83F4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13F32-FC09-E277-3B8E-546DAEB3637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732370" cy="5355727"/>
          </a:xfrm>
        </p:spPr>
        <p:txBody>
          <a:bodyPr/>
          <a:lstStyle/>
          <a:p>
            <a:r>
              <a:rPr lang="en-US" dirty="0"/>
              <a:t>Greedy search decoding Cons: </a:t>
            </a:r>
          </a:p>
          <a:p>
            <a:pPr lvl="1"/>
            <a:r>
              <a:rPr lang="en-US" dirty="0"/>
              <a:t>Produce repetitive output sequences, which is certainly undesirable in a news article. </a:t>
            </a:r>
          </a:p>
          <a:p>
            <a:r>
              <a:rPr lang="en-US" dirty="0"/>
              <a:t>Greedy search decoding Pros:</a:t>
            </a:r>
          </a:p>
          <a:p>
            <a:pPr lvl="1"/>
            <a:r>
              <a:rPr lang="en-US" dirty="0"/>
              <a:t>Greedy search decoding is rarely used for text generation tasks that require diversity.</a:t>
            </a:r>
          </a:p>
          <a:p>
            <a:pPr lvl="1"/>
            <a:r>
              <a:rPr lang="en-US" dirty="0"/>
              <a:t>It can be useful for producing short sequences like arithmetic where a deterministic and factually correct output is preferred.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29178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57A5B-49A7-658D-F0D4-6A49DB18C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 next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47AAB-120C-6FE4-1A5B-89B4F1C4CCE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Explore with a popular method known as </a:t>
            </a:r>
            <a:r>
              <a:rPr lang="en-US" dirty="0">
                <a:solidFill>
                  <a:srgbClr val="00B050"/>
                </a:solidFill>
              </a:rPr>
              <a:t>beam search decoding.</a:t>
            </a:r>
          </a:p>
          <a:p>
            <a:endParaRPr lang="en-US" dirty="0"/>
          </a:p>
        </p:txBody>
      </p:sp>
      <p:pic>
        <p:nvPicPr>
          <p:cNvPr id="4" name="Picture 3" descr="A diagram of words&#10;&#10;Description automatically generated">
            <a:extLst>
              <a:ext uri="{FF2B5EF4-FFF2-40B4-BE49-F238E27FC236}">
                <a16:creationId xmlns:a16="http://schemas.microsoft.com/office/drawing/2014/main" id="{710D7A70-9F70-CA17-3368-999AED63B8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233" y="2671291"/>
            <a:ext cx="5324639" cy="254963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810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93;p19">
            <a:extLst>
              <a:ext uri="{FF2B5EF4-FFF2-40B4-BE49-F238E27FC236}">
                <a16:creationId xmlns:a16="http://schemas.microsoft.com/office/drawing/2014/main" id="{856F2342-DC0B-A059-DAF8-DC73ADD5FF6B}"/>
              </a:ext>
            </a:extLst>
          </p:cNvPr>
          <p:cNvGrpSpPr/>
          <p:nvPr/>
        </p:nvGrpSpPr>
        <p:grpSpPr>
          <a:xfrm>
            <a:off x="2083902" y="1938337"/>
            <a:ext cx="1371604" cy="3617430"/>
            <a:chOff x="3886200" y="1114550"/>
            <a:chExt cx="1371604" cy="3617430"/>
          </a:xfrm>
        </p:grpSpPr>
        <p:grpSp>
          <p:nvGrpSpPr>
            <p:cNvPr id="3" name="Google Shape;494;p19">
              <a:extLst>
                <a:ext uri="{FF2B5EF4-FFF2-40B4-BE49-F238E27FC236}">
                  <a16:creationId xmlns:a16="http://schemas.microsoft.com/office/drawing/2014/main" id="{69CDDF6F-4E7B-8E1C-00F0-787156130E05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6" name="Google Shape;495;p19">
                <a:extLst>
                  <a:ext uri="{FF2B5EF4-FFF2-40B4-BE49-F238E27FC236}">
                    <a16:creationId xmlns:a16="http://schemas.microsoft.com/office/drawing/2014/main" id="{F6E179E5-7430-0CB1-7568-CACE299730DE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96;p19">
                <a:extLst>
                  <a:ext uri="{FF2B5EF4-FFF2-40B4-BE49-F238E27FC236}">
                    <a16:creationId xmlns:a16="http://schemas.microsoft.com/office/drawing/2014/main" id="{1C4DF9EB-C9F7-E630-299B-DB9046FBFD49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97;p19">
                <a:extLst>
                  <a:ext uri="{FF2B5EF4-FFF2-40B4-BE49-F238E27FC236}">
                    <a16:creationId xmlns:a16="http://schemas.microsoft.com/office/drawing/2014/main" id="{5C795F43-305E-6EE5-7E01-0113A194B322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98;p19">
                <a:extLst>
                  <a:ext uri="{FF2B5EF4-FFF2-40B4-BE49-F238E27FC236}">
                    <a16:creationId xmlns:a16="http://schemas.microsoft.com/office/drawing/2014/main" id="{55C1894B-2713-A895-E887-5AC3C0FF3E0A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9;p19">
                <a:extLst>
                  <a:ext uri="{FF2B5EF4-FFF2-40B4-BE49-F238E27FC236}">
                    <a16:creationId xmlns:a16="http://schemas.microsoft.com/office/drawing/2014/main" id="{82AC1B5C-042E-878E-E14B-1FF7CE243B0B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0;p19">
                <a:extLst>
                  <a:ext uri="{FF2B5EF4-FFF2-40B4-BE49-F238E27FC236}">
                    <a16:creationId xmlns:a16="http://schemas.microsoft.com/office/drawing/2014/main" id="{7E287888-7ABB-C406-A5D1-16C913AEB06B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;p19">
                <a:extLst>
                  <a:ext uri="{FF2B5EF4-FFF2-40B4-BE49-F238E27FC236}">
                    <a16:creationId xmlns:a16="http://schemas.microsoft.com/office/drawing/2014/main" id="{FBC92C83-3AC5-1712-C48B-45A037BEE6FC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502;p19">
                <a:extLst>
                  <a:ext uri="{FF2B5EF4-FFF2-40B4-BE49-F238E27FC236}">
                    <a16:creationId xmlns:a16="http://schemas.microsoft.com/office/drawing/2014/main" id="{8DC5ADE8-D68B-7E5E-7502-082E5F3CCC58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3;p19">
                <a:extLst>
                  <a:ext uri="{FF2B5EF4-FFF2-40B4-BE49-F238E27FC236}">
                    <a16:creationId xmlns:a16="http://schemas.microsoft.com/office/drawing/2014/main" id="{45E84A85-6D29-1246-61EE-7E6F9A1FC206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4;p19">
                <a:extLst>
                  <a:ext uri="{FF2B5EF4-FFF2-40B4-BE49-F238E27FC236}">
                    <a16:creationId xmlns:a16="http://schemas.microsoft.com/office/drawing/2014/main" id="{FE2494FF-9512-6C98-EE97-389583B59FCE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5;p19">
                <a:extLst>
                  <a:ext uri="{FF2B5EF4-FFF2-40B4-BE49-F238E27FC236}">
                    <a16:creationId xmlns:a16="http://schemas.microsoft.com/office/drawing/2014/main" id="{D7DBA071-DD0D-710C-8313-CDF190CB07FA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6;p19">
                <a:extLst>
                  <a:ext uri="{FF2B5EF4-FFF2-40B4-BE49-F238E27FC236}">
                    <a16:creationId xmlns:a16="http://schemas.microsoft.com/office/drawing/2014/main" id="{4D0F9708-BB56-6A18-DF76-0979EACCAC68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07;p19">
                <a:extLst>
                  <a:ext uri="{FF2B5EF4-FFF2-40B4-BE49-F238E27FC236}">
                    <a16:creationId xmlns:a16="http://schemas.microsoft.com/office/drawing/2014/main" id="{15DF10D0-67F3-1729-5456-0548B37606A9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08;p19">
                <a:extLst>
                  <a:ext uri="{FF2B5EF4-FFF2-40B4-BE49-F238E27FC236}">
                    <a16:creationId xmlns:a16="http://schemas.microsoft.com/office/drawing/2014/main" id="{31F24075-B4E1-320D-08E7-F8EADA92A53D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09;p19">
                <a:extLst>
                  <a:ext uri="{FF2B5EF4-FFF2-40B4-BE49-F238E27FC236}">
                    <a16:creationId xmlns:a16="http://schemas.microsoft.com/office/drawing/2014/main" id="{FD856B7A-43D2-E214-BA10-E59DB64C8185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10;p19">
                <a:extLst>
                  <a:ext uri="{FF2B5EF4-FFF2-40B4-BE49-F238E27FC236}">
                    <a16:creationId xmlns:a16="http://schemas.microsoft.com/office/drawing/2014/main" id="{4F317A0C-BBA3-9C2D-D3E3-F1BCEE75B79D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11;p19">
                <a:extLst>
                  <a:ext uri="{FF2B5EF4-FFF2-40B4-BE49-F238E27FC236}">
                    <a16:creationId xmlns:a16="http://schemas.microsoft.com/office/drawing/2014/main" id="{510A3B7C-AA4E-B888-6B07-F3B4C913F27C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12;p19">
                <a:extLst>
                  <a:ext uri="{FF2B5EF4-FFF2-40B4-BE49-F238E27FC236}">
                    <a16:creationId xmlns:a16="http://schemas.microsoft.com/office/drawing/2014/main" id="{F48002BF-3AD7-2B6F-35E5-C02B655D9A5F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13;p19">
              <a:extLst>
                <a:ext uri="{FF2B5EF4-FFF2-40B4-BE49-F238E27FC236}">
                  <a16:creationId xmlns:a16="http://schemas.microsoft.com/office/drawing/2014/main" id="{C88EDA41-C6CB-0B30-BD44-169283119A27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4;p19">
              <a:extLst>
                <a:ext uri="{FF2B5EF4-FFF2-40B4-BE49-F238E27FC236}">
                  <a16:creationId xmlns:a16="http://schemas.microsoft.com/office/drawing/2014/main" id="{A2A436D8-ACFB-C884-A83C-5E717FD69882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3">
            <a:extLst>
              <a:ext uri="{FF2B5EF4-FFF2-40B4-BE49-F238E27FC236}">
                <a16:creationId xmlns:a16="http://schemas.microsoft.com/office/drawing/2014/main" id="{E0D03102-88C6-3164-BB7E-013C45F9BE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029200" y="2817744"/>
            <a:ext cx="4989840" cy="12225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00875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7B10-5193-7F10-F844-06FDCD27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0678"/>
            <a:ext cx="10515600" cy="1248444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Greedy Search Decoding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CAF7C9-38DD-30B3-CF6C-7EAAFCB39797}"/>
              </a:ext>
            </a:extLst>
          </p:cNvPr>
          <p:cNvCxnSpPr>
            <a:cxnSpLocks/>
          </p:cNvCxnSpPr>
          <p:nvPr/>
        </p:nvCxnSpPr>
        <p:spPr>
          <a:xfrm>
            <a:off x="2897883" y="3478661"/>
            <a:ext cx="650737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2 Ch 5 greedy search decoding complete">
            <a:hlinkClick r:id="" action="ppaction://media"/>
            <a:extLst>
              <a:ext uri="{FF2B5EF4-FFF2-40B4-BE49-F238E27FC236}">
                <a16:creationId xmlns:a16="http://schemas.microsoft.com/office/drawing/2014/main" id="{64B7C18D-B6ED-3D34-57F7-DA1882A775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17843" y="30136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BEFF7-B502-D61F-5034-E193A03A9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Greedy Search Decoding?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628FB-D84B-4553-2801-BE008B0BD45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Greedy Search Decoding is a simple but effective algorithm for decoding text from a sequence-to-sequence model.</a:t>
            </a:r>
          </a:p>
          <a:p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03F5F46-C437-1E5B-E830-A128440A89CC}"/>
              </a:ext>
            </a:extLst>
          </p:cNvPr>
          <p:cNvSpPr/>
          <p:nvPr/>
        </p:nvSpPr>
        <p:spPr>
          <a:xfrm>
            <a:off x="3942735" y="2979174"/>
            <a:ext cx="3687097" cy="1956620"/>
          </a:xfrm>
          <a:prstGeom prst="roundRect">
            <a:avLst/>
          </a:prstGeom>
          <a:solidFill>
            <a:srgbClr val="FDE0D3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Sequence to Sequence Model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EFACBF4-BBE3-0542-4316-8A1360A96E2D}"/>
              </a:ext>
            </a:extLst>
          </p:cNvPr>
          <p:cNvCxnSpPr/>
          <p:nvPr/>
        </p:nvCxnSpPr>
        <p:spPr>
          <a:xfrm>
            <a:off x="3067665" y="3352800"/>
            <a:ext cx="875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0676901-A187-019F-E536-62B25F390F40}"/>
              </a:ext>
            </a:extLst>
          </p:cNvPr>
          <p:cNvSpPr txBox="1"/>
          <p:nvPr/>
        </p:nvSpPr>
        <p:spPr>
          <a:xfrm>
            <a:off x="1762858" y="3168134"/>
            <a:ext cx="137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Practice,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96425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BEFF7-B502-D61F-5034-E193A03A9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Greedy Search Decoding?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03F5F46-C437-1E5B-E830-A128440A89CC}"/>
              </a:ext>
            </a:extLst>
          </p:cNvPr>
          <p:cNvSpPr/>
          <p:nvPr/>
        </p:nvSpPr>
        <p:spPr>
          <a:xfrm>
            <a:off x="3942735" y="2979174"/>
            <a:ext cx="3687097" cy="1956620"/>
          </a:xfrm>
          <a:prstGeom prst="roundRect">
            <a:avLst/>
          </a:prstGeom>
          <a:solidFill>
            <a:srgbClr val="FDE0D3">
              <a:alpha val="50000"/>
            </a:srgbClr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EFACBF4-BBE3-0542-4316-8A1360A96E2D}"/>
              </a:ext>
            </a:extLst>
          </p:cNvPr>
          <p:cNvCxnSpPr/>
          <p:nvPr/>
        </p:nvCxnSpPr>
        <p:spPr>
          <a:xfrm>
            <a:off x="3067665" y="3352800"/>
            <a:ext cx="875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0676901-A187-019F-E536-62B25F390F40}"/>
              </a:ext>
            </a:extLst>
          </p:cNvPr>
          <p:cNvSpPr txBox="1"/>
          <p:nvPr/>
        </p:nvSpPr>
        <p:spPr>
          <a:xfrm>
            <a:off x="1762858" y="3168134"/>
            <a:ext cx="137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Practice,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CABDC4-D5EF-B997-CF24-E83E83ECE5C6}"/>
              </a:ext>
            </a:extLst>
          </p:cNvPr>
          <p:cNvSpPr txBox="1"/>
          <p:nvPr/>
        </p:nvSpPr>
        <p:spPr>
          <a:xfrm>
            <a:off x="4945626" y="3168134"/>
            <a:ext cx="16616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C3A6"/>
                </a:solidFill>
              </a:rPr>
              <a:t>He 0.6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Great 0.2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Influence 0.2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8EC7E97-7E80-5B1B-C427-9C84E6CC364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7629832" y="3957484"/>
            <a:ext cx="8033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B287FB9-6E72-2AF0-5047-FD438312152E}"/>
              </a:ext>
            </a:extLst>
          </p:cNvPr>
          <p:cNvSpPr txBox="1"/>
          <p:nvPr/>
        </p:nvSpPr>
        <p:spPr>
          <a:xfrm>
            <a:off x="8504903" y="376575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0143415-5303-8637-5570-C1CCC3A47D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967" y="2244804"/>
            <a:ext cx="2520631" cy="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649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BEFF7-B502-D61F-5034-E193A03A9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Greedy Search Decoding?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03F5F46-C437-1E5B-E830-A128440A89CC}"/>
              </a:ext>
            </a:extLst>
          </p:cNvPr>
          <p:cNvSpPr/>
          <p:nvPr/>
        </p:nvSpPr>
        <p:spPr>
          <a:xfrm>
            <a:off x="3942735" y="2979174"/>
            <a:ext cx="3687097" cy="1956620"/>
          </a:xfrm>
          <a:prstGeom prst="roundRect">
            <a:avLst/>
          </a:prstGeom>
          <a:solidFill>
            <a:srgbClr val="FDE0D3">
              <a:alpha val="50000"/>
            </a:srgbClr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EFACBF4-BBE3-0542-4316-8A1360A96E2D}"/>
              </a:ext>
            </a:extLst>
          </p:cNvPr>
          <p:cNvCxnSpPr/>
          <p:nvPr/>
        </p:nvCxnSpPr>
        <p:spPr>
          <a:xfrm>
            <a:off x="3067665" y="3352800"/>
            <a:ext cx="875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0676901-A187-019F-E536-62B25F390F40}"/>
              </a:ext>
            </a:extLst>
          </p:cNvPr>
          <p:cNvSpPr txBox="1"/>
          <p:nvPr/>
        </p:nvSpPr>
        <p:spPr>
          <a:xfrm>
            <a:off x="1762858" y="3168134"/>
            <a:ext cx="137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Practice,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CABDC4-D5EF-B997-CF24-E83E83ECE5C6}"/>
              </a:ext>
            </a:extLst>
          </p:cNvPr>
          <p:cNvSpPr txBox="1"/>
          <p:nvPr/>
        </p:nvSpPr>
        <p:spPr>
          <a:xfrm>
            <a:off x="4945626" y="3168134"/>
            <a:ext cx="16616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Influence 0.1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00C3A6"/>
                </a:solidFill>
              </a:rPr>
              <a:t>Had 0.2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During 0.2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8EC7E97-7E80-5B1B-C427-9C84E6CC364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7629832" y="3957484"/>
            <a:ext cx="8033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B287FB9-6E72-2AF0-5047-FD438312152E}"/>
              </a:ext>
            </a:extLst>
          </p:cNvPr>
          <p:cNvSpPr txBox="1"/>
          <p:nvPr/>
        </p:nvSpPr>
        <p:spPr>
          <a:xfrm>
            <a:off x="8504903" y="376575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C49D11-00B9-12F4-84A4-7238A5787C18}"/>
              </a:ext>
            </a:extLst>
          </p:cNvPr>
          <p:cNvSpPr txBox="1"/>
          <p:nvPr/>
        </p:nvSpPr>
        <p:spPr>
          <a:xfrm>
            <a:off x="1700981" y="3722132"/>
            <a:ext cx="993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2639301-7DD9-B629-1F7D-8EB3163E2338}"/>
              </a:ext>
            </a:extLst>
          </p:cNvPr>
          <p:cNvCxnSpPr/>
          <p:nvPr/>
        </p:nvCxnSpPr>
        <p:spPr>
          <a:xfrm>
            <a:off x="3067665" y="3966029"/>
            <a:ext cx="875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8C1A839-9AB1-070A-CDC2-4B04933A01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967" y="2225140"/>
            <a:ext cx="2520631" cy="73437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292A3A-DC39-E33D-15AB-25339C0BAF4B}"/>
              </a:ext>
            </a:extLst>
          </p:cNvPr>
          <p:cNvSpPr txBox="1"/>
          <p:nvPr/>
        </p:nvSpPr>
        <p:spPr>
          <a:xfrm>
            <a:off x="624421" y="5414822"/>
            <a:ext cx="10515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The decoder always chooses the token that it believes is the most likely to be the next token in the output sequence.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490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97182-CCC4-8BBD-8EBA-A3C4BE58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greedy search 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90FCC-9936-D663-F36A-F9D2FD3240B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03119-3711-C8F9-566D-F25293108462}"/>
              </a:ext>
            </a:extLst>
          </p:cNvPr>
          <p:cNvSpPr txBox="1"/>
          <p:nvPr/>
        </p:nvSpPr>
        <p:spPr>
          <a:xfrm>
            <a:off x="1002891" y="1672441"/>
            <a:ext cx="9114503" cy="24622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torch</a:t>
            </a:r>
          </a:p>
          <a:p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transformers </a:t>
            </a:r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AutoTokenizer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AutoModelForCausalLM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</a:b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device = 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cuda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torch.cuda.is_available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()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else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cpu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model_name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"gpt2-xl"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tokenizer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AutoTokenizer.from_pretrained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model_name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model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AutoModelForCausalLM.from_pretrained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model_name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.to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device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1400" dirty="0" err="1">
                <a:solidFill>
                  <a:srgbClr val="D4D4D4"/>
                </a:solidFill>
                <a:latin typeface="Courier New" panose="02070309020205020404" pitchFamily="49" charset="0"/>
              </a:rPr>
              <a:t>input_txt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 = </a:t>
            </a:r>
            <a:r>
              <a:rPr lang="en-US" sz="1400" dirty="0">
                <a:solidFill>
                  <a:srgbClr val="CE9178"/>
                </a:solidFill>
                <a:latin typeface="Courier New" panose="02070309020205020404" pitchFamily="49" charset="0"/>
              </a:rPr>
              <a:t>"Transformers are the"</a:t>
            </a:r>
            <a:endParaRPr lang="en-US" sz="14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sz="1400" dirty="0" err="1">
                <a:solidFill>
                  <a:srgbClr val="D4D4D4"/>
                </a:solidFill>
                <a:latin typeface="Courier New" panose="02070309020205020404" pitchFamily="49" charset="0"/>
              </a:rPr>
              <a:t>input_ids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 = tokenizer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rgbClr val="D4D4D4"/>
                </a:solidFill>
                <a:latin typeface="Courier New" panose="02070309020205020404" pitchFamily="49" charset="0"/>
              </a:rPr>
              <a:t>input_txt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D4D4D4"/>
                </a:solidFill>
                <a:latin typeface="Courier New" panose="02070309020205020404" pitchFamily="49" charset="0"/>
              </a:rPr>
              <a:t>return_tensors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=</a:t>
            </a:r>
            <a:r>
              <a:rPr lang="en-US" sz="1400" dirty="0">
                <a:solidFill>
                  <a:srgbClr val="CE9178"/>
                </a:solidFill>
                <a:latin typeface="Courier New" panose="02070309020205020404" pitchFamily="49" charset="0"/>
              </a:rPr>
              <a:t>"pt"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)[</a:t>
            </a:r>
            <a:r>
              <a:rPr lang="en-US" sz="1400" dirty="0">
                <a:solidFill>
                  <a:srgbClr val="CE9178"/>
                </a:solidFill>
                <a:latin typeface="Courier New" panose="02070309020205020404" pitchFamily="49" charset="0"/>
              </a:rPr>
              <a:t>"</a:t>
            </a:r>
            <a:r>
              <a:rPr lang="en-US" sz="1400" dirty="0" err="1">
                <a:solidFill>
                  <a:srgbClr val="CE9178"/>
                </a:solidFill>
                <a:latin typeface="Courier New" panose="02070309020205020404" pitchFamily="49" charset="0"/>
              </a:rPr>
              <a:t>input_ids</a:t>
            </a:r>
            <a:r>
              <a:rPr lang="en-US" sz="1400" dirty="0">
                <a:solidFill>
                  <a:srgbClr val="CE9178"/>
                </a:solidFill>
                <a:latin typeface="Courier New" panose="02070309020205020404" pitchFamily="49" charset="0"/>
              </a:rPr>
              <a:t>"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]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.to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device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en-US" sz="14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output = </a:t>
            </a:r>
            <a:r>
              <a:rPr lang="en-US" sz="1400" dirty="0" err="1">
                <a:solidFill>
                  <a:srgbClr val="D4D4D4"/>
                </a:solidFill>
                <a:latin typeface="Courier New" panose="02070309020205020404" pitchFamily="49" charset="0"/>
              </a:rPr>
              <a:t>model.generate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rgbClr val="D4D4D4"/>
                </a:solidFill>
                <a:latin typeface="Courier New" panose="02070309020205020404" pitchFamily="49" charset="0"/>
              </a:rPr>
              <a:t>input_ids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D4D4D4"/>
                </a:solidFill>
                <a:latin typeface="Courier New" panose="02070309020205020404" pitchFamily="49" charset="0"/>
              </a:rPr>
              <a:t>max_new_tokens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= </a:t>
            </a:r>
            <a:r>
              <a:rPr lang="en-US" sz="1400" dirty="0">
                <a:solidFill>
                  <a:srgbClr val="B5CEA8"/>
                </a:solidFill>
                <a:latin typeface="Courier New" panose="02070309020205020404" pitchFamily="49" charset="0"/>
              </a:rPr>
              <a:t>8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D4D4D4"/>
                </a:solidFill>
                <a:latin typeface="Courier New" panose="02070309020205020404" pitchFamily="49" charset="0"/>
              </a:rPr>
              <a:t>do_sample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=</a:t>
            </a:r>
            <a:r>
              <a:rPr lang="en-US" sz="1400" dirty="0">
                <a:solidFill>
                  <a:srgbClr val="569CD6"/>
                </a:solidFill>
                <a:latin typeface="Courier New" panose="02070309020205020404" pitchFamily="49" charset="0"/>
              </a:rPr>
              <a:t>False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en-US" sz="14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DCDCAA"/>
                </a:solidFill>
                <a:latin typeface="Courier New" panose="02070309020205020404" pitchFamily="49" charset="0"/>
              </a:rPr>
              <a:t>print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rgbClr val="D4D4D4"/>
                </a:solidFill>
                <a:latin typeface="Courier New" panose="02070309020205020404" pitchFamily="49" charset="0"/>
              </a:rPr>
              <a:t>tokenizer.decode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US" sz="1400" dirty="0">
                <a:solidFill>
                  <a:srgbClr val="D4D4D4"/>
                </a:solidFill>
                <a:latin typeface="Courier New" panose="02070309020205020404" pitchFamily="49" charset="0"/>
              </a:rPr>
              <a:t>output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[</a:t>
            </a:r>
            <a:r>
              <a:rPr lang="en-US" sz="1400" dirty="0">
                <a:solidFill>
                  <a:srgbClr val="B5CEA8"/>
                </a:solidFill>
                <a:latin typeface="Courier New" panose="02070309020205020404" pitchFamily="49" charset="0"/>
              </a:rPr>
              <a:t>0</a:t>
            </a:r>
            <a:r>
              <a:rPr lang="en-US" sz="1400" dirty="0">
                <a:solidFill>
                  <a:srgbClr val="DCDCDC"/>
                </a:solidFill>
                <a:latin typeface="Courier New" panose="02070309020205020404" pitchFamily="49" charset="0"/>
              </a:rPr>
              <a:t>]))       </a:t>
            </a:r>
            <a:endParaRPr lang="en-US" sz="1400" dirty="0">
              <a:solidFill>
                <a:srgbClr val="D4D4D4"/>
              </a:solidFill>
              <a:latin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59FFC6-E3FD-ACBA-663A-ACE7A5B5CBFE}"/>
              </a:ext>
            </a:extLst>
          </p:cNvPr>
          <p:cNvSpPr txBox="1"/>
          <p:nvPr/>
        </p:nvSpPr>
        <p:spPr>
          <a:xfrm>
            <a:off x="853601" y="4281842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kern="100" dirty="0">
                <a:solidFill>
                  <a:srgbClr val="00B050"/>
                </a:solidFill>
                <a:effectLst/>
                <a:latin typeface="UbuntuMono-Regular"/>
                <a:ea typeface="Calibri" panose="020F0502020204030204" pitchFamily="34" charset="0"/>
                <a:cs typeface="Arial" panose="020B0604020202020204" pitchFamily="34" charset="0"/>
              </a:rPr>
              <a:t>  Transformers are the most popular toy line in the world </a:t>
            </a:r>
            <a:endParaRPr lang="en-US" sz="1600" dirty="0">
              <a:solidFill>
                <a:srgbClr val="00B05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BFCD56-1D19-BAB4-D22E-15A21BF4C356}"/>
              </a:ext>
            </a:extLst>
          </p:cNvPr>
          <p:cNvSpPr/>
          <p:nvPr/>
        </p:nvSpPr>
        <p:spPr>
          <a:xfrm>
            <a:off x="4814596" y="3644790"/>
            <a:ext cx="3648269" cy="218083"/>
          </a:xfrm>
          <a:prstGeom prst="rect">
            <a:avLst/>
          </a:prstGeom>
          <a:solidFill>
            <a:srgbClr val="FF858E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043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EED05-F583-74CB-5658-7240E3D84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dive in Greedy Search Decoding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9F0113-184F-FD5C-3DB1-112239759C69}"/>
              </a:ext>
            </a:extLst>
          </p:cNvPr>
          <p:cNvSpPr txBox="1"/>
          <p:nvPr/>
        </p:nvSpPr>
        <p:spPr>
          <a:xfrm>
            <a:off x="1025085" y="1378784"/>
            <a:ext cx="9714271" cy="46166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input_txt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"Transformers are the"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tokenizer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input_txt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return_tensors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"pt"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)[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. to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device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iterations =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[]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n_steps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8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choices_per_step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5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</a:br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with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torch.no_grad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():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_ </a:t>
            </a:r>
            <a:r>
              <a:rPr lang="en-US" sz="1400" b="0" dirty="0">
                <a:solidFill>
                  <a:srgbClr val="82C6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AA"/>
                </a:solidFill>
                <a:effectLst/>
                <a:latin typeface="Courier New" panose="02070309020205020404" pitchFamily="49" charset="0"/>
              </a:rPr>
              <a:t>range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n_steps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):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iteration =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urier New" panose="02070309020205020404" pitchFamily="49" charset="0"/>
              </a:rPr>
              <a:t>dict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iteration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"Input"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tokenizer.decode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output = model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next_token_logits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output.logits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- 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:]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next_token_probs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torch.softmax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next_token_logits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dim=- 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sorted_ids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torch.argsort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next_token_probs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dim=- 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descending=</a:t>
            </a:r>
            <a:r>
              <a:rPr lang="en-US" sz="1400" b="0" dirty="0">
                <a:solidFill>
                  <a:srgbClr val="569CD6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choice_idx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82C6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AA"/>
                </a:solidFill>
                <a:effectLst/>
                <a:latin typeface="Courier New" panose="02070309020205020404" pitchFamily="49" charset="0"/>
              </a:rPr>
              <a:t>range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choices_per_step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):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token_id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sorted_ids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choice_idx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token_prob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next_token_probs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token_id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cpu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()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numpy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token_choice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569CD6"/>
                </a:solidFill>
                <a:effectLst/>
                <a:latin typeface="Courier New" panose="02070309020205020404" pitchFamily="49" charset="0"/>
              </a:rPr>
              <a:t>f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{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tokenizer.decode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token_id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)}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 (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{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100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* token_prob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:.2f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}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%)"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    iteration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1400" b="0" dirty="0" err="1">
                <a:solidFill>
                  <a:srgbClr val="569CD6"/>
                </a:solidFill>
                <a:effectLst/>
                <a:latin typeface="Courier New" panose="02070309020205020404" pitchFamily="49" charset="0"/>
              </a:rPr>
              <a:t>f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"Choice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{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choice_idx+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}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token_choice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torch.cat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([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sorted_ids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1400" b="0" dirty="0">
                <a:solidFill>
                  <a:srgbClr val="569CD6"/>
                </a:solidFill>
                <a:effectLst/>
                <a:latin typeface="Courier New" panose="02070309020205020404" pitchFamily="49" charset="0"/>
              </a:rPr>
              <a:t>None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569CD6"/>
                </a:solidFill>
                <a:effectLst/>
                <a:latin typeface="Courier New" panose="02070309020205020404" pitchFamily="49" charset="0"/>
              </a:rPr>
              <a:t>None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]],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dim=- 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iterations.append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iteration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40047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ABF8A-70F2-3B67-DA14-01D3A6C7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dive in Greedy Search Decoding</a:t>
            </a:r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45B4A2E-8E65-5336-4909-BA02AD4800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r="836"/>
          <a:stretch/>
        </p:blipFill>
        <p:spPr bwMode="auto">
          <a:xfrm>
            <a:off x="1152323" y="2446696"/>
            <a:ext cx="9459796" cy="282339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4D73BB-F84A-D063-C248-054FB9E17670}"/>
              </a:ext>
            </a:extLst>
          </p:cNvPr>
          <p:cNvSpPr txBox="1"/>
          <p:nvPr/>
        </p:nvSpPr>
        <p:spPr>
          <a:xfrm>
            <a:off x="1152323" y="1923476"/>
            <a:ext cx="9459796" cy="5232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pandas </a:t>
            </a:r>
            <a:r>
              <a:rPr lang="en-US" sz="1400" b="0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pd</a:t>
            </a:r>
          </a:p>
          <a:p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pd.DataFrame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iterations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6CBD14-669F-458C-EC70-9F737F706550}"/>
              </a:ext>
            </a:extLst>
          </p:cNvPr>
          <p:cNvSpPr txBox="1"/>
          <p:nvPr/>
        </p:nvSpPr>
        <p:spPr>
          <a:xfrm>
            <a:off x="996043" y="5699731"/>
            <a:ext cx="93142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Daytona" panose="020B0604030500040204" pitchFamily="34" charset="0"/>
              </a:rPr>
              <a:t>Text generation need to decode the output tokens one at a time.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629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47478-F308-FF51-F304-ED3CEDE5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dive in Greedy Search Decoding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37E9F-7136-E29F-CDBC-0E8D12AB4F3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Reproduce the unicorn story from OpenAI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C815ED-E25C-C565-E11D-B8D89A7F25C6}"/>
              </a:ext>
            </a:extLst>
          </p:cNvPr>
          <p:cNvSpPr txBox="1"/>
          <p:nvPr/>
        </p:nvSpPr>
        <p:spPr>
          <a:xfrm>
            <a:off x="889819" y="1753300"/>
            <a:ext cx="10412362" cy="26776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max_length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128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input_txt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""" In a shocking finding, scientists discovered \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                a herd of unicorns living in a remote, previously unexplored \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                valley, in the Andes Mountains. Even more surprising to the \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                researchers was the fact that the unicorns spoke perfect English. \n\n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              """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tokenizer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input_txt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return_tensors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"pt"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)[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CE9178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.to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device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</a:b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output_greedy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model.generate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                  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max_length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max_length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                               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do_sample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urier New" panose="02070309020205020404" pitchFamily="49" charset="0"/>
              </a:rPr>
              <a:t>False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DCDCAA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tokenizer. decode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output_greedy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1400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sz="1400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]))</a:t>
            </a:r>
            <a:endParaRPr lang="en-US" sz="14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8D858F-EC29-6507-D09A-976ABFF4459E}"/>
              </a:ext>
            </a:extLst>
          </p:cNvPr>
          <p:cNvSpPr txBox="1"/>
          <p:nvPr/>
        </p:nvSpPr>
        <p:spPr>
          <a:xfrm>
            <a:off x="885323" y="4578144"/>
            <a:ext cx="10777941" cy="1661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kern="100" dirty="0">
                <a:solidFill>
                  <a:srgbClr val="00B050"/>
                </a:solidFill>
                <a:latin typeface="UbuntuMono-Regular"/>
                <a:ea typeface="Calibri" panose="020F0502020204030204" pitchFamily="34" charset="0"/>
                <a:cs typeface="Arial" panose="020B0604020202020204" pitchFamily="34" charset="0"/>
              </a:rPr>
              <a:t>In a shocking finding, scientists discovered a herd of unicorns living in a remote, previously unexplored valley, in the Andes Mountains. Even more surprising to the researchers was the fact that the unicorns spoke perfect English. 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kern="100" dirty="0">
                <a:solidFill>
                  <a:srgbClr val="00B050"/>
                </a:solidFill>
                <a:latin typeface="UbuntuMono-Regular"/>
                <a:ea typeface="Calibri" panose="020F0502020204030204" pitchFamily="34" charset="0"/>
                <a:cs typeface="Arial" panose="020B0604020202020204" pitchFamily="34" charset="0"/>
              </a:rPr>
              <a:t>The researchers, from the University of California, Davis, and the University of Colorado, Boulder, were conducting a study on the Andean cloud forest, which is home to the rare species of cloud forest trees. 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kern="100" dirty="0">
                <a:solidFill>
                  <a:srgbClr val="00B050"/>
                </a:solidFill>
                <a:latin typeface="UbuntuMono-Regular"/>
                <a:ea typeface="Calibri" panose="020F0502020204030204" pitchFamily="34" charset="0"/>
                <a:cs typeface="Arial" panose="020B0604020202020204" pitchFamily="34" charset="0"/>
              </a:rPr>
              <a:t>The researchers were conducting a study on the Andean cloud forest, which is home to the rare species of cloud forest trees. 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kern="100" dirty="0">
                <a:solidFill>
                  <a:srgbClr val="00B050"/>
                </a:solidFill>
                <a:latin typeface="UbuntuMono-Regular"/>
                <a:ea typeface="Calibri" panose="020F0502020204030204" pitchFamily="34" charset="0"/>
                <a:cs typeface="Arial" panose="020B0604020202020204" pitchFamily="34" charset="0"/>
              </a:rPr>
              <a:t>The researchers were conducting a study 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042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6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7.3|5|13.8|3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0.9|9.6|2.9|5.7|8.3|4|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1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3|5.4|7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5.4|6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044e54f-486c-4c82-b23c-6e62d1a96ef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97DA3CC45C1745A5BCC9248DA03914" ma:contentTypeVersion="12" ma:contentTypeDescription="Create a new document." ma:contentTypeScope="" ma:versionID="6d6877408e4f2899dea6959406c9cd21">
  <xsd:schema xmlns:xsd="http://www.w3.org/2001/XMLSchema" xmlns:xs="http://www.w3.org/2001/XMLSchema" xmlns:p="http://schemas.microsoft.com/office/2006/metadata/properties" xmlns:ns3="5044e54f-486c-4c82-b23c-6e62d1a96ef0" xmlns:ns4="507771a2-7e93-4a01-b880-b05ad3ddd742" targetNamespace="http://schemas.microsoft.com/office/2006/metadata/properties" ma:root="true" ma:fieldsID="ea5c63816cf4ab2871d57a7dea46e6bf" ns3:_="" ns4:_="">
    <xsd:import namespace="5044e54f-486c-4c82-b23c-6e62d1a96ef0"/>
    <xsd:import namespace="507771a2-7e93-4a01-b880-b05ad3ddd7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4e54f-486c-4c82-b23c-6e62d1a96e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7771a2-7e93-4a01-b880-b05ad3ddd7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B8E1D1-38C2-46BE-A95D-403B23CE298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507771a2-7e93-4a01-b880-b05ad3ddd742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5044e54f-486c-4c82-b23c-6e62d1a96ef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4C031AE-AF28-46E7-B576-5C7075DDBF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44e54f-486c-4c82-b23c-6e62d1a96ef0"/>
    <ds:schemaRef ds:uri="507771a2-7e93-4a01-b880-b05ad3ddd7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6918CAD-F500-4FF4-A10B-6970EE7C35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45391</TotalTime>
  <Words>896</Words>
  <Application>Microsoft Office PowerPoint</Application>
  <PresentationFormat>Widescreen</PresentationFormat>
  <Paragraphs>100</Paragraphs>
  <Slides>12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Courier New</vt:lpstr>
      <vt:lpstr>Daytona</vt:lpstr>
      <vt:lpstr>Gill Sans MT</vt:lpstr>
      <vt:lpstr>UbuntuMono-Regular</vt:lpstr>
      <vt:lpstr>Office Theme</vt:lpstr>
      <vt:lpstr>PowerPoint Presentation</vt:lpstr>
      <vt:lpstr>Greedy Search Decoding</vt:lpstr>
      <vt:lpstr>What is Greedy Search Decoding?</vt:lpstr>
      <vt:lpstr>What is Greedy Search Decoding?</vt:lpstr>
      <vt:lpstr>What is Greedy Search Decoding?</vt:lpstr>
      <vt:lpstr>How greedy search works?</vt:lpstr>
      <vt:lpstr>Deep dive in Greedy Search Decoding</vt:lpstr>
      <vt:lpstr>Deep dive in Greedy Search Decoding</vt:lpstr>
      <vt:lpstr>Deep dive in Greedy Search Decoding</vt:lpstr>
      <vt:lpstr>Summary</vt:lpstr>
      <vt:lpstr>In the next Video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Alaa Nagy  Mohammed El Bassiouney</dc:creator>
  <cp:lastModifiedBy>Engineering</cp:lastModifiedBy>
  <cp:revision>139</cp:revision>
  <dcterms:created xsi:type="dcterms:W3CDTF">2023-03-23T08:35:56Z</dcterms:created>
  <dcterms:modified xsi:type="dcterms:W3CDTF">2025-04-08T04:37:43Z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0x010100BE97DA3CC45C1745A5BCC9248DA03914</vt:lpwstr>
  </property>
</Properties>
</file>

<file path=docProps/thumbnail.jpeg>
</file>